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8" r:id="rId3"/>
    <p:sldId id="259" r:id="rId4"/>
    <p:sldId id="261" r:id="rId5"/>
    <p:sldId id="260" r:id="rId6"/>
    <p:sldId id="262" r:id="rId7"/>
    <p:sldId id="263" r:id="rId8"/>
    <p:sldId id="264" r:id="rId9"/>
    <p:sldId id="265" r:id="rId10"/>
    <p:sldId id="266" r:id="rId11"/>
    <p:sldId id="274" r:id="rId12"/>
    <p:sldId id="276" r:id="rId13"/>
    <p:sldId id="267" r:id="rId14"/>
    <p:sldId id="268" r:id="rId15"/>
    <p:sldId id="269" r:id="rId16"/>
    <p:sldId id="273" r:id="rId17"/>
    <p:sldId id="270" r:id="rId18"/>
    <p:sldId id="271"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81"/>
    <p:restoredTop sz="93197"/>
  </p:normalViewPr>
  <p:slideViewPr>
    <p:cSldViewPr snapToGrid="0">
      <p:cViewPr varScale="1">
        <p:scale>
          <a:sx n="119" d="100"/>
          <a:sy n="119" d="100"/>
        </p:scale>
        <p:origin x="3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530EFD-EAB9-B949-AFBE-47B3A94CD99D}" type="datetimeFigureOut">
              <a:rPr lang="en-US" smtClean="0"/>
              <a:t>3/26/25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CFF3BF-E011-704C-9869-F269C67C067F}" type="slidenum">
              <a:rPr lang="en-US" smtClean="0"/>
              <a:t>‹#›</a:t>
            </a:fld>
            <a:endParaRPr lang="en-US"/>
          </a:p>
        </p:txBody>
      </p:sp>
    </p:spTree>
    <p:extLst>
      <p:ext uri="{BB962C8B-B14F-4D97-AF65-F5344CB8AC3E}">
        <p14:creationId xmlns:p14="http://schemas.microsoft.com/office/powerpoint/2010/main" val="3050867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Greek geographer, Ptolemy, referred to Yemen as </a:t>
            </a:r>
            <a:r>
              <a:rPr lang="en-US" dirty="0" err="1"/>
              <a:t>Eudaimon</a:t>
            </a:r>
            <a:r>
              <a:rPr lang="en-US" dirty="0"/>
              <a:t> Yemen (fertile Yemen)</a:t>
            </a:r>
          </a:p>
          <a:p>
            <a:endParaRPr lang="en-US" dirty="0"/>
          </a:p>
        </p:txBody>
      </p:sp>
      <p:sp>
        <p:nvSpPr>
          <p:cNvPr id="4" name="Slide Number Placeholder 3"/>
          <p:cNvSpPr>
            <a:spLocks noGrp="1"/>
          </p:cNvSpPr>
          <p:nvPr>
            <p:ph type="sldNum" sz="quarter" idx="5"/>
          </p:nvPr>
        </p:nvSpPr>
        <p:spPr/>
        <p:txBody>
          <a:bodyPr/>
          <a:lstStyle/>
          <a:p>
            <a:fld id="{2FCFF3BF-E011-704C-9869-F269C67C067F}" type="slidenum">
              <a:rPr lang="en-US" smtClean="0"/>
              <a:t>3</a:t>
            </a:fld>
            <a:endParaRPr lang="en-US"/>
          </a:p>
        </p:txBody>
      </p:sp>
    </p:spTree>
    <p:extLst>
      <p:ext uri="{BB962C8B-B14F-4D97-AF65-F5344CB8AC3E}">
        <p14:creationId xmlns:p14="http://schemas.microsoft.com/office/powerpoint/2010/main" val="1494819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CFF3BF-E011-704C-9869-F269C67C067F}" type="slidenum">
              <a:rPr lang="en-US" smtClean="0"/>
              <a:t>4</a:t>
            </a:fld>
            <a:endParaRPr lang="en-US"/>
          </a:p>
        </p:txBody>
      </p:sp>
    </p:spTree>
    <p:extLst>
      <p:ext uri="{BB962C8B-B14F-4D97-AF65-F5344CB8AC3E}">
        <p14:creationId xmlns:p14="http://schemas.microsoft.com/office/powerpoint/2010/main" val="1861976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CFF3BF-E011-704C-9869-F269C67C067F}" type="slidenum">
              <a:rPr lang="en-US" smtClean="0"/>
              <a:t>6</a:t>
            </a:fld>
            <a:endParaRPr lang="en-US"/>
          </a:p>
        </p:txBody>
      </p:sp>
    </p:spTree>
    <p:extLst>
      <p:ext uri="{BB962C8B-B14F-4D97-AF65-F5344CB8AC3E}">
        <p14:creationId xmlns:p14="http://schemas.microsoft.com/office/powerpoint/2010/main" val="99130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CFF3BF-E011-704C-9869-F269C67C067F}" type="slidenum">
              <a:rPr lang="en-US" smtClean="0"/>
              <a:t>7</a:t>
            </a:fld>
            <a:endParaRPr lang="en-US"/>
          </a:p>
        </p:txBody>
      </p:sp>
    </p:spTree>
    <p:extLst>
      <p:ext uri="{BB962C8B-B14F-4D97-AF65-F5344CB8AC3E}">
        <p14:creationId xmlns:p14="http://schemas.microsoft.com/office/powerpoint/2010/main" val="3425275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CFF3BF-E011-704C-9869-F269C67C067F}" type="slidenum">
              <a:rPr lang="en-US" smtClean="0"/>
              <a:t>11</a:t>
            </a:fld>
            <a:endParaRPr lang="en-US"/>
          </a:p>
        </p:txBody>
      </p:sp>
    </p:spTree>
    <p:extLst>
      <p:ext uri="{BB962C8B-B14F-4D97-AF65-F5344CB8AC3E}">
        <p14:creationId xmlns:p14="http://schemas.microsoft.com/office/powerpoint/2010/main" val="2914555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CFF3BF-E011-704C-9869-F269C67C067F}" type="slidenum">
              <a:rPr lang="en-US" smtClean="0"/>
              <a:t>13</a:t>
            </a:fld>
            <a:endParaRPr lang="en-US"/>
          </a:p>
        </p:txBody>
      </p:sp>
    </p:spTree>
    <p:extLst>
      <p:ext uri="{BB962C8B-B14F-4D97-AF65-F5344CB8AC3E}">
        <p14:creationId xmlns:p14="http://schemas.microsoft.com/office/powerpoint/2010/main" val="3519761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CFF3BF-E011-704C-9869-F269C67C067F}" type="slidenum">
              <a:rPr lang="en-US" smtClean="0"/>
              <a:t>14</a:t>
            </a:fld>
            <a:endParaRPr lang="en-US"/>
          </a:p>
        </p:txBody>
      </p:sp>
    </p:spTree>
    <p:extLst>
      <p:ext uri="{BB962C8B-B14F-4D97-AF65-F5344CB8AC3E}">
        <p14:creationId xmlns:p14="http://schemas.microsoft.com/office/powerpoint/2010/main" val="859328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CFF3BF-E011-704C-9869-F269C67C067F}" type="slidenum">
              <a:rPr lang="en-US" smtClean="0"/>
              <a:t>17</a:t>
            </a:fld>
            <a:endParaRPr lang="en-US"/>
          </a:p>
        </p:txBody>
      </p:sp>
    </p:spTree>
    <p:extLst>
      <p:ext uri="{BB962C8B-B14F-4D97-AF65-F5344CB8AC3E}">
        <p14:creationId xmlns:p14="http://schemas.microsoft.com/office/powerpoint/2010/main" val="3100629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E18EF-298A-3B19-5E96-2FF6BFAF7B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1798A7-4FE6-C69E-F15B-8E8E84317D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B7CCCB-C17F-9621-EEE6-634684BAEAAF}"/>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5" name="Footer Placeholder 4">
            <a:extLst>
              <a:ext uri="{FF2B5EF4-FFF2-40B4-BE49-F238E27FC236}">
                <a16:creationId xmlns:a16="http://schemas.microsoft.com/office/drawing/2014/main" id="{67C51015-BDDD-3A70-1CB1-EB0A3EE871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CB207F-A924-8F27-42AC-F5013F55F2AE}"/>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39251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E5CDB-A9F7-10B0-74E3-A1EEEFA2B9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532160-5C9B-C368-F299-FBBF2C3144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756B2D-A450-C564-7B2C-0ADC14DD16D6}"/>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5" name="Footer Placeholder 4">
            <a:extLst>
              <a:ext uri="{FF2B5EF4-FFF2-40B4-BE49-F238E27FC236}">
                <a16:creationId xmlns:a16="http://schemas.microsoft.com/office/drawing/2014/main" id="{82499232-935B-C58C-7D83-085B13DF51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91ECD0-B41A-1CFA-5B4F-59598730917F}"/>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370461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9BAA5F-F7F6-15C1-4779-77918F80B8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9FB3E7-6460-2E27-05B6-C52EDC4E06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288FF6-2748-7818-35E2-DE6A8FF27A54}"/>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5" name="Footer Placeholder 4">
            <a:extLst>
              <a:ext uri="{FF2B5EF4-FFF2-40B4-BE49-F238E27FC236}">
                <a16:creationId xmlns:a16="http://schemas.microsoft.com/office/drawing/2014/main" id="{9A132367-82C1-D34E-B74B-9526240267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70CD7-CEDC-32FB-5FC3-60470F0FCFDA}"/>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97389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F8750-DAAC-868A-6171-4D9982C83C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84078C-CE2A-541E-320A-410A5F5357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80506-6069-7571-83EF-3C9672FCEFC9}"/>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5" name="Footer Placeholder 4">
            <a:extLst>
              <a:ext uri="{FF2B5EF4-FFF2-40B4-BE49-F238E27FC236}">
                <a16:creationId xmlns:a16="http://schemas.microsoft.com/office/drawing/2014/main" id="{1F770837-758F-C366-1A03-5858A125CE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D140AD-9B80-E45C-2DA9-6D7C997D1389}"/>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311358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8E3A9-CAC5-D840-BF6B-F8A2E29671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A55227-C011-F880-D07F-7CBB3B4B6F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5CAD92-8AAD-51B1-A6A1-8FA5956A8817}"/>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5" name="Footer Placeholder 4">
            <a:extLst>
              <a:ext uri="{FF2B5EF4-FFF2-40B4-BE49-F238E27FC236}">
                <a16:creationId xmlns:a16="http://schemas.microsoft.com/office/drawing/2014/main" id="{3ABC263B-734E-E61B-6829-14561CA28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019E3A-31D8-3836-0995-609D9E158BDC}"/>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264089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2A40F-1EF9-0BB6-A4E2-FB15CAD001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F1DE50-921C-D5CF-D075-48695E45F1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4E7B73-833F-11D6-BE08-3353E31D21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94FEA5-F7D0-6E92-E65D-A5B27AD09877}"/>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6" name="Footer Placeholder 5">
            <a:extLst>
              <a:ext uri="{FF2B5EF4-FFF2-40B4-BE49-F238E27FC236}">
                <a16:creationId xmlns:a16="http://schemas.microsoft.com/office/drawing/2014/main" id="{B18B60DE-C37D-A4F6-0CD9-3D12561105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9F0732-D827-B83D-1918-AF878CC7674F}"/>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298619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5A5F8-399F-10B0-2667-37976730AD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23A154-11FA-AB8A-80DC-23D479B942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5986E8-8C36-0A51-ECCE-1BCA860F4B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43815C-7D86-D6FB-3AE0-1624EF9359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89BCB9-746A-9BB9-9603-80F4DC69C1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B54E9E-4401-8B91-D1D0-24FBD98749F4}"/>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8" name="Footer Placeholder 7">
            <a:extLst>
              <a:ext uri="{FF2B5EF4-FFF2-40B4-BE49-F238E27FC236}">
                <a16:creationId xmlns:a16="http://schemas.microsoft.com/office/drawing/2014/main" id="{83D5407F-5E5F-5071-D200-6B047D836C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BDB94C-88A2-70BA-012A-2022640666D6}"/>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37158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4E763-491B-AF2C-C6D9-0DAA5403E9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00F2EC-8BC2-D8EE-C2D5-17B25B243306}"/>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4" name="Footer Placeholder 3">
            <a:extLst>
              <a:ext uri="{FF2B5EF4-FFF2-40B4-BE49-F238E27FC236}">
                <a16:creationId xmlns:a16="http://schemas.microsoft.com/office/drawing/2014/main" id="{F38AE796-8971-174C-B585-63F4AB4208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BF5ED9-FF8F-0E97-0DED-F75A3C2B51F0}"/>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727836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30D3AE-F3D9-6FAA-26CC-6B932663E45A}"/>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3" name="Footer Placeholder 2">
            <a:extLst>
              <a:ext uri="{FF2B5EF4-FFF2-40B4-BE49-F238E27FC236}">
                <a16:creationId xmlns:a16="http://schemas.microsoft.com/office/drawing/2014/main" id="{B7204AA3-4D63-E517-56CC-D3C1746B94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F0421F-696C-BFE9-F234-596FFA0DDF32}"/>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390478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6465B-EA3E-1C36-813F-0D5B047C09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7CEBE2-240F-D863-9C51-F24FB5B775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A924BC-E114-0E55-6190-6FBB55076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E9ACBA-F2FD-89B1-2944-7AF4ED1A7091}"/>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6" name="Footer Placeholder 5">
            <a:extLst>
              <a:ext uri="{FF2B5EF4-FFF2-40B4-BE49-F238E27FC236}">
                <a16:creationId xmlns:a16="http://schemas.microsoft.com/office/drawing/2014/main" id="{73D6733B-25C9-6518-AF1E-AD79054E51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4EC0B5-2F80-8F52-B228-DFF2FAFB61F1}"/>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3796143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74AA-9E9E-C4AB-2333-D7CD79DD91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B11CF1-2B41-A2C9-B925-F6C3E25D07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D602E4-6AFA-417F-C1B9-7DDDC8BC0E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5EB8C9-A072-F67F-5C60-E3A4D751E1C5}"/>
              </a:ext>
            </a:extLst>
          </p:cNvPr>
          <p:cNvSpPr>
            <a:spLocks noGrp="1"/>
          </p:cNvSpPr>
          <p:nvPr>
            <p:ph type="dt" sz="half" idx="10"/>
          </p:nvPr>
        </p:nvSpPr>
        <p:spPr/>
        <p:txBody>
          <a:bodyPr/>
          <a:lstStyle/>
          <a:p>
            <a:fld id="{3DDD1B63-D088-504A-A529-C1A2A10AA3D8}" type="datetimeFigureOut">
              <a:rPr lang="en-US" smtClean="0"/>
              <a:t>3/26/25</a:t>
            </a:fld>
            <a:endParaRPr lang="en-US"/>
          </a:p>
        </p:txBody>
      </p:sp>
      <p:sp>
        <p:nvSpPr>
          <p:cNvPr id="6" name="Footer Placeholder 5">
            <a:extLst>
              <a:ext uri="{FF2B5EF4-FFF2-40B4-BE49-F238E27FC236}">
                <a16:creationId xmlns:a16="http://schemas.microsoft.com/office/drawing/2014/main" id="{8B6835E1-A4AF-10AD-EAE4-4C286FDF21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D21C91-1260-C79A-E334-34FAA888CC65}"/>
              </a:ext>
            </a:extLst>
          </p:cNvPr>
          <p:cNvSpPr>
            <a:spLocks noGrp="1"/>
          </p:cNvSpPr>
          <p:nvPr>
            <p:ph type="sldNum" sz="quarter" idx="12"/>
          </p:nvPr>
        </p:nvSpPr>
        <p:spPr/>
        <p:txBody>
          <a:bodyPr/>
          <a:lstStyle/>
          <a:p>
            <a:fld id="{DE918AF8-F92F-3849-B37D-2DBAFF0218DD}" type="slidenum">
              <a:rPr lang="en-US" smtClean="0"/>
              <a:t>‹#›</a:t>
            </a:fld>
            <a:endParaRPr lang="en-US"/>
          </a:p>
        </p:txBody>
      </p:sp>
    </p:spTree>
    <p:extLst>
      <p:ext uri="{BB962C8B-B14F-4D97-AF65-F5344CB8AC3E}">
        <p14:creationId xmlns:p14="http://schemas.microsoft.com/office/powerpoint/2010/main" val="1172845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8677E-DC78-36CB-1F45-4CE8B4C3A6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D8783F-F3F1-E3DC-840C-6E7E0DAE72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5568E7-B02F-7564-6CF1-412D96F979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D1B63-D088-504A-A529-C1A2A10AA3D8}" type="datetimeFigureOut">
              <a:rPr lang="en-US" smtClean="0"/>
              <a:t>3/26/25</a:t>
            </a:fld>
            <a:endParaRPr lang="en-US"/>
          </a:p>
        </p:txBody>
      </p:sp>
      <p:sp>
        <p:nvSpPr>
          <p:cNvPr id="5" name="Footer Placeholder 4">
            <a:extLst>
              <a:ext uri="{FF2B5EF4-FFF2-40B4-BE49-F238E27FC236}">
                <a16:creationId xmlns:a16="http://schemas.microsoft.com/office/drawing/2014/main" id="{25C9E37D-F482-DF42-B173-AA60C7B925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E2EF76-18CA-2A76-3458-9F3BFF47AF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18AF8-F92F-3849-B37D-2DBAFF0218DD}" type="slidenum">
              <a:rPr lang="en-US" smtClean="0"/>
              <a:t>‹#›</a:t>
            </a:fld>
            <a:endParaRPr lang="en-US"/>
          </a:p>
        </p:txBody>
      </p:sp>
    </p:spTree>
    <p:extLst>
      <p:ext uri="{BB962C8B-B14F-4D97-AF65-F5344CB8AC3E}">
        <p14:creationId xmlns:p14="http://schemas.microsoft.com/office/powerpoint/2010/main" val="1105660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CBDC-E38A-C6A8-64C9-F78E80D5D479}"/>
              </a:ext>
            </a:extLst>
          </p:cNvPr>
          <p:cNvSpPr>
            <a:spLocks noGrp="1"/>
          </p:cNvSpPr>
          <p:nvPr>
            <p:ph type="ctrTitle"/>
          </p:nvPr>
        </p:nvSpPr>
        <p:spPr>
          <a:xfrm>
            <a:off x="1524000" y="1122363"/>
            <a:ext cx="9144000" cy="1433268"/>
          </a:xfrm>
        </p:spPr>
        <p:txBody>
          <a:bodyPr/>
          <a:lstStyle/>
          <a:p>
            <a:r>
              <a:rPr lang="en-US" dirty="0"/>
              <a:t>Who Are the Houthis?</a:t>
            </a:r>
          </a:p>
        </p:txBody>
      </p:sp>
      <p:sp>
        <p:nvSpPr>
          <p:cNvPr id="3" name="Subtitle 2">
            <a:extLst>
              <a:ext uri="{FF2B5EF4-FFF2-40B4-BE49-F238E27FC236}">
                <a16:creationId xmlns:a16="http://schemas.microsoft.com/office/drawing/2014/main" id="{ABA850AF-A7ED-E7F1-1828-2B6617C42EC9}"/>
              </a:ext>
            </a:extLst>
          </p:cNvPr>
          <p:cNvSpPr>
            <a:spLocks noGrp="1"/>
          </p:cNvSpPr>
          <p:nvPr>
            <p:ph type="subTitle" idx="1"/>
          </p:nvPr>
        </p:nvSpPr>
        <p:spPr>
          <a:xfrm>
            <a:off x="1524000" y="3270738"/>
            <a:ext cx="9144000" cy="3587262"/>
          </a:xfrm>
        </p:spPr>
        <p:txBody>
          <a:bodyPr>
            <a:normAutofit fontScale="92500" lnSpcReduction="10000"/>
          </a:bodyPr>
          <a:lstStyle/>
          <a:p>
            <a:endParaRPr lang="en-US" dirty="0"/>
          </a:p>
          <a:p>
            <a:r>
              <a:rPr lang="en-US" sz="4000" dirty="0"/>
              <a:t>The Recent History of Yemen</a:t>
            </a:r>
          </a:p>
          <a:p>
            <a:pPr algn="l"/>
            <a:r>
              <a:rPr lang="en-US" sz="4000" dirty="0"/>
              <a:t> </a:t>
            </a:r>
          </a:p>
          <a:p>
            <a:pPr algn="l"/>
            <a:endParaRPr lang="en-US" sz="4000" dirty="0"/>
          </a:p>
          <a:p>
            <a:pPr algn="l"/>
            <a:endParaRPr lang="en-US" sz="2000" dirty="0"/>
          </a:p>
          <a:p>
            <a:pPr algn="l"/>
            <a:r>
              <a:rPr lang="en-US" sz="2000" dirty="0"/>
              <a:t>Activities Unlimited </a:t>
            </a:r>
          </a:p>
          <a:p>
            <a:pPr algn="l"/>
            <a:r>
              <a:rPr lang="en-US" sz="2000" dirty="0"/>
              <a:t>History Club Presentation </a:t>
            </a:r>
          </a:p>
          <a:p>
            <a:pPr algn="l"/>
            <a:r>
              <a:rPr lang="en-US" sz="2000"/>
              <a:t>Tom Butler  25March2024</a:t>
            </a:r>
            <a:endParaRPr lang="en-US" sz="2000" dirty="0"/>
          </a:p>
          <a:p>
            <a:pPr algn="l"/>
            <a:endParaRPr lang="en-US" dirty="0"/>
          </a:p>
          <a:p>
            <a:pPr algn="l"/>
            <a:endParaRPr lang="en-US" dirty="0"/>
          </a:p>
          <a:p>
            <a:pPr algn="l"/>
            <a:endParaRPr lang="en-US" dirty="0"/>
          </a:p>
        </p:txBody>
      </p:sp>
    </p:spTree>
    <p:extLst>
      <p:ext uri="{BB962C8B-B14F-4D97-AF65-F5344CB8AC3E}">
        <p14:creationId xmlns:p14="http://schemas.microsoft.com/office/powerpoint/2010/main" val="3300240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716FA-647A-8693-2A8E-704556CF0B47}"/>
              </a:ext>
            </a:extLst>
          </p:cNvPr>
          <p:cNvSpPr>
            <a:spLocks noGrp="1"/>
          </p:cNvSpPr>
          <p:nvPr>
            <p:ph type="title"/>
          </p:nvPr>
        </p:nvSpPr>
        <p:spPr>
          <a:xfrm>
            <a:off x="838200" y="365125"/>
            <a:ext cx="10515600" cy="869909"/>
          </a:xfrm>
        </p:spPr>
        <p:txBody>
          <a:bodyPr/>
          <a:lstStyle/>
          <a:p>
            <a:pPr algn="ctr"/>
            <a:r>
              <a:rPr lang="en-US" dirty="0"/>
              <a:t>Rise and Revolt of the Houthis</a:t>
            </a:r>
          </a:p>
        </p:txBody>
      </p:sp>
      <p:sp>
        <p:nvSpPr>
          <p:cNvPr id="3" name="Content Placeholder 2">
            <a:extLst>
              <a:ext uri="{FF2B5EF4-FFF2-40B4-BE49-F238E27FC236}">
                <a16:creationId xmlns:a16="http://schemas.microsoft.com/office/drawing/2014/main" id="{2A4A8A16-6515-9AFF-E845-356CCC70718C}"/>
              </a:ext>
            </a:extLst>
          </p:cNvPr>
          <p:cNvSpPr>
            <a:spLocks noGrp="1"/>
          </p:cNvSpPr>
          <p:nvPr>
            <p:ph idx="1"/>
          </p:nvPr>
        </p:nvSpPr>
        <p:spPr>
          <a:xfrm>
            <a:off x="838200" y="1343025"/>
            <a:ext cx="10515600" cy="5400675"/>
          </a:xfrm>
        </p:spPr>
        <p:txBody>
          <a:bodyPr>
            <a:normAutofit/>
          </a:bodyPr>
          <a:lstStyle/>
          <a:p>
            <a:endParaRPr lang="en-US" dirty="0"/>
          </a:p>
          <a:p>
            <a:r>
              <a:rPr lang="en-US" dirty="0"/>
              <a:t>Houthis follow the Zaidi sect of Shia Islam</a:t>
            </a:r>
          </a:p>
          <a:p>
            <a:r>
              <a:rPr lang="en-US" dirty="0"/>
              <a:t>Mainly found in mountainous, northwest of Yemen</a:t>
            </a:r>
          </a:p>
          <a:p>
            <a:r>
              <a:rPr lang="en-US" dirty="0"/>
              <a:t>Historically, the Houthi clan was prominent and viewed as highly religious (claimed descent from family of Ali).  </a:t>
            </a:r>
          </a:p>
          <a:p>
            <a:r>
              <a:rPr lang="en-US" dirty="0"/>
              <a:t>Enjoyed broad autonomy for centuries as they resisted both Saudis and Ottomans; effectively acted like a shadow government behind the scenes while serving as Imam/Mutawakil (usually a Houthi).</a:t>
            </a:r>
          </a:p>
          <a:p>
            <a:r>
              <a:rPr lang="en-US" dirty="0"/>
              <a:t>More significantly, Zaydis were sidelined by Saleh interests and lost privileges and business opportunities. “No longer the elite”</a:t>
            </a:r>
          </a:p>
          <a:p>
            <a:pPr marL="0" indent="0">
              <a:buNone/>
            </a:pPr>
            <a:endParaRPr lang="en-US" dirty="0"/>
          </a:p>
          <a:p>
            <a:endParaRPr lang="en-US" dirty="0"/>
          </a:p>
        </p:txBody>
      </p:sp>
    </p:spTree>
    <p:extLst>
      <p:ext uri="{BB962C8B-B14F-4D97-AF65-F5344CB8AC3E}">
        <p14:creationId xmlns:p14="http://schemas.microsoft.com/office/powerpoint/2010/main" val="293088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C3364-9A24-1B5D-1424-2966B89195FF}"/>
              </a:ext>
            </a:extLst>
          </p:cNvPr>
          <p:cNvSpPr>
            <a:spLocks noGrp="1"/>
          </p:cNvSpPr>
          <p:nvPr>
            <p:ph type="title"/>
          </p:nvPr>
        </p:nvSpPr>
        <p:spPr>
          <a:xfrm>
            <a:off x="838200" y="365125"/>
            <a:ext cx="10515600" cy="963613"/>
          </a:xfrm>
        </p:spPr>
        <p:txBody>
          <a:bodyPr/>
          <a:lstStyle/>
          <a:p>
            <a:pPr algn="ctr"/>
            <a:r>
              <a:rPr lang="en-US" dirty="0"/>
              <a:t>Saleh and the Houthi </a:t>
            </a:r>
          </a:p>
        </p:txBody>
      </p:sp>
      <p:sp>
        <p:nvSpPr>
          <p:cNvPr id="3" name="Content Placeholder 2">
            <a:extLst>
              <a:ext uri="{FF2B5EF4-FFF2-40B4-BE49-F238E27FC236}">
                <a16:creationId xmlns:a16="http://schemas.microsoft.com/office/drawing/2014/main" id="{876C1C27-4E91-1F2A-0044-574A326B918A}"/>
              </a:ext>
            </a:extLst>
          </p:cNvPr>
          <p:cNvSpPr>
            <a:spLocks noGrp="1"/>
          </p:cNvSpPr>
          <p:nvPr>
            <p:ph idx="1"/>
          </p:nvPr>
        </p:nvSpPr>
        <p:spPr>
          <a:xfrm>
            <a:off x="838200" y="1118937"/>
            <a:ext cx="10515600" cy="5632383"/>
          </a:xfrm>
        </p:spPr>
        <p:txBody>
          <a:bodyPr>
            <a:normAutofit/>
          </a:bodyPr>
          <a:lstStyle/>
          <a:p>
            <a:pPr marL="0" indent="0">
              <a:buNone/>
            </a:pPr>
            <a:r>
              <a:rPr lang="en-US" dirty="0"/>
              <a:t>	</a:t>
            </a:r>
          </a:p>
          <a:p>
            <a:pPr marL="0" indent="0">
              <a:buNone/>
            </a:pPr>
            <a:r>
              <a:rPr lang="en-US" sz="2600" dirty="0"/>
              <a:t>Following the 1962-1970 war, Saleh sought to consolidate his position by marginalizing the Houthi clan. Military Governor of Taiz, 1970-1978; then President.  One avenue was to get closer to Saudi Arabia by promoting Wahhabism.  During the 80’s opened religious centers, including in </a:t>
            </a:r>
            <a:r>
              <a:rPr lang="en-US" sz="2600" dirty="0" err="1"/>
              <a:t>Saa’da</a:t>
            </a:r>
            <a:r>
              <a:rPr lang="en-US" sz="2600" dirty="0"/>
              <a:t>; allowed Saudis to operate schools and widely </a:t>
            </a:r>
            <a:r>
              <a:rPr lang="en-US" sz="2600" dirty="0" err="1"/>
              <a:t>proseletyze</a:t>
            </a:r>
            <a:r>
              <a:rPr lang="en-US" sz="2600" dirty="0"/>
              <a:t>. Southern coastal mountains (</a:t>
            </a:r>
            <a:r>
              <a:rPr lang="en-US" sz="2600" dirty="0" err="1"/>
              <a:t>Hadramaut</a:t>
            </a:r>
            <a:r>
              <a:rPr lang="en-US" sz="2600" dirty="0"/>
              <a:t>)  center of extremism; homeland of bin-Laden clan</a:t>
            </a:r>
          </a:p>
          <a:p>
            <a:pPr marL="0" indent="0">
              <a:buNone/>
            </a:pPr>
            <a:r>
              <a:rPr lang="en-US" sz="2600" dirty="0"/>
              <a:t>As Saleh corruption and impoverishment of the country grew,  Houthis emerged as leaders of opposition to Saleh in 1990’s.</a:t>
            </a:r>
          </a:p>
          <a:p>
            <a:pPr marL="0" indent="0">
              <a:buNone/>
            </a:pPr>
            <a:r>
              <a:rPr lang="en-US" sz="2600" dirty="0"/>
              <a:t>Hussein al Houthi formed al-Haqq (Truth) Party in 1993 in opposition to Saleh’s majority Islah (Reform) Party and entered the “assembly.”  The Islah Party was strongly influenced by Saudi religious interests.  Saleh tried to play the parties off one against another, but still heavily supported Islah as he viewed the Houthi to be the greater threat to him.</a:t>
            </a:r>
          </a:p>
        </p:txBody>
      </p:sp>
    </p:spTree>
    <p:extLst>
      <p:ext uri="{BB962C8B-B14F-4D97-AF65-F5344CB8AC3E}">
        <p14:creationId xmlns:p14="http://schemas.microsoft.com/office/powerpoint/2010/main" val="890860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BDC85-E715-551E-99C5-0E5E7B48EEAD}"/>
              </a:ext>
            </a:extLst>
          </p:cNvPr>
          <p:cNvSpPr>
            <a:spLocks noGrp="1"/>
          </p:cNvSpPr>
          <p:nvPr>
            <p:ph type="title"/>
          </p:nvPr>
        </p:nvSpPr>
        <p:spPr>
          <a:xfrm>
            <a:off x="838200" y="499111"/>
            <a:ext cx="10515600" cy="1040130"/>
          </a:xfrm>
        </p:spPr>
        <p:txBody>
          <a:bodyPr/>
          <a:lstStyle/>
          <a:p>
            <a:pPr algn="ctr"/>
            <a:r>
              <a:rPr lang="en-US" dirty="0"/>
              <a:t> Houthis: From Politics to Revolt</a:t>
            </a:r>
          </a:p>
        </p:txBody>
      </p:sp>
      <p:sp>
        <p:nvSpPr>
          <p:cNvPr id="3" name="Content Placeholder 2">
            <a:extLst>
              <a:ext uri="{FF2B5EF4-FFF2-40B4-BE49-F238E27FC236}">
                <a16:creationId xmlns:a16="http://schemas.microsoft.com/office/drawing/2014/main" id="{13DC5066-68BF-3EFD-4D01-E1B50EB15763}"/>
              </a:ext>
            </a:extLst>
          </p:cNvPr>
          <p:cNvSpPr>
            <a:spLocks noGrp="1"/>
          </p:cNvSpPr>
          <p:nvPr>
            <p:ph idx="1"/>
          </p:nvPr>
        </p:nvSpPr>
        <p:spPr>
          <a:xfrm>
            <a:off x="838200" y="1706880"/>
            <a:ext cx="10515600" cy="4983480"/>
          </a:xfrm>
        </p:spPr>
        <p:txBody>
          <a:bodyPr>
            <a:normAutofit lnSpcReduction="10000"/>
          </a:bodyPr>
          <a:lstStyle/>
          <a:p>
            <a:r>
              <a:rPr lang="en-US" dirty="0"/>
              <a:t>Hussein leaves Assembly in 1997 and focuses on building up a youth movement, Believing Youth (reawakening of religious sentiment); increasingly critical of Saleh (personal corruption and Wahhabi support).  </a:t>
            </a:r>
          </a:p>
          <a:p>
            <a:r>
              <a:rPr lang="en-US" dirty="0"/>
              <a:t>2000 Saleh border agreement with Saudis and efforts to disarm the Houthis enflame the situation. Continual skirmishes.</a:t>
            </a:r>
          </a:p>
          <a:p>
            <a:r>
              <a:rPr lang="en-US" dirty="0"/>
              <a:t>2003 invasion of Iraq and broader war on terrorism, led to a more radical Houthi movement. (Ansar Allah- adopts Hezbollah slogans.) </a:t>
            </a:r>
          </a:p>
          <a:p>
            <a:r>
              <a:rPr lang="en-US" dirty="0"/>
              <a:t>2003 Houthis begin to receive assistance from Hezbollah and Iran mainly providing military training and some arms. </a:t>
            </a:r>
          </a:p>
          <a:p>
            <a:r>
              <a:rPr lang="en-US" dirty="0"/>
              <a:t>Movement spreads among wider Zaydi community and rebellion grows mainly with internal support. </a:t>
            </a:r>
          </a:p>
          <a:p>
            <a:pPr marL="0" indent="0">
              <a:buNone/>
            </a:pPr>
            <a:endParaRPr lang="en-US" dirty="0"/>
          </a:p>
        </p:txBody>
      </p:sp>
    </p:spTree>
    <p:extLst>
      <p:ext uri="{BB962C8B-B14F-4D97-AF65-F5344CB8AC3E}">
        <p14:creationId xmlns:p14="http://schemas.microsoft.com/office/powerpoint/2010/main" val="609627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1A351-E49C-BCC5-B1F2-5FDB2056F036}"/>
              </a:ext>
            </a:extLst>
          </p:cNvPr>
          <p:cNvSpPr>
            <a:spLocks noGrp="1"/>
          </p:cNvSpPr>
          <p:nvPr>
            <p:ph type="title"/>
          </p:nvPr>
        </p:nvSpPr>
        <p:spPr>
          <a:xfrm>
            <a:off x="838200" y="365126"/>
            <a:ext cx="10515600" cy="1048038"/>
          </a:xfrm>
        </p:spPr>
        <p:txBody>
          <a:bodyPr/>
          <a:lstStyle/>
          <a:p>
            <a:pPr algn="ctr"/>
            <a:r>
              <a:rPr lang="en-US" dirty="0"/>
              <a:t>Civil War, Again</a:t>
            </a:r>
          </a:p>
        </p:txBody>
      </p:sp>
      <p:sp>
        <p:nvSpPr>
          <p:cNvPr id="3" name="Content Placeholder 2">
            <a:extLst>
              <a:ext uri="{FF2B5EF4-FFF2-40B4-BE49-F238E27FC236}">
                <a16:creationId xmlns:a16="http://schemas.microsoft.com/office/drawing/2014/main" id="{55254598-0A5E-BF35-D4CA-11A84D9AE6EA}"/>
              </a:ext>
            </a:extLst>
          </p:cNvPr>
          <p:cNvSpPr>
            <a:spLocks noGrp="1"/>
          </p:cNvSpPr>
          <p:nvPr>
            <p:ph idx="1"/>
          </p:nvPr>
        </p:nvSpPr>
        <p:spPr>
          <a:xfrm>
            <a:off x="838200" y="1341911"/>
            <a:ext cx="10515600" cy="4892634"/>
          </a:xfrm>
        </p:spPr>
        <p:txBody>
          <a:bodyPr>
            <a:normAutofit fontScale="92500" lnSpcReduction="20000"/>
          </a:bodyPr>
          <a:lstStyle/>
          <a:p>
            <a:pPr marL="0" indent="0">
              <a:buNone/>
            </a:pPr>
            <a:endParaRPr lang="en-US" dirty="0"/>
          </a:p>
          <a:p>
            <a:pPr marL="0" indent="0">
              <a:buNone/>
            </a:pPr>
            <a:r>
              <a:rPr lang="en-US" dirty="0"/>
              <a:t>External support made Houthis a greater threat.  Saleh initiates military campaign (2004) to suppress movement. Off and on bombing and fighting continues. Hussein al-Houthi killed in 2004 bombing of Sanaa. His brother, Abdul Malik al-Houthi is new leader</a:t>
            </a:r>
          </a:p>
          <a:p>
            <a:pPr marL="0" indent="0">
              <a:buNone/>
            </a:pPr>
            <a:endParaRPr lang="en-US" dirty="0"/>
          </a:p>
          <a:p>
            <a:pPr marL="0" indent="0">
              <a:buNone/>
            </a:pPr>
            <a:r>
              <a:rPr lang="en-US" dirty="0"/>
              <a:t>Massive offensive in 2009 and again in 2010 to end Houthi threat (Operation “Scorched Earth” and “Blow to the Head”).  US (Obama) sees Saleh as ally in fight against terrorism.*  Saleh’s attacks on Houthis  are unsuccessful. Houthis, with popular support, effectively resist Saleh and even mount an attack on Saudi Arabia and defeat Saudi response. </a:t>
            </a:r>
          </a:p>
          <a:p>
            <a:pPr marL="0" indent="0">
              <a:buNone/>
            </a:pPr>
            <a:r>
              <a:rPr lang="en-US" dirty="0"/>
              <a:t>	</a:t>
            </a:r>
          </a:p>
          <a:p>
            <a:pPr marL="0" indent="0">
              <a:buNone/>
            </a:pPr>
            <a:r>
              <a:rPr lang="en-US" dirty="0"/>
              <a:t>*Considerable evidence suggests Saleh secretly aided Sunni terrorists to garner more US support. </a:t>
            </a:r>
          </a:p>
        </p:txBody>
      </p:sp>
    </p:spTree>
    <p:extLst>
      <p:ext uri="{BB962C8B-B14F-4D97-AF65-F5344CB8AC3E}">
        <p14:creationId xmlns:p14="http://schemas.microsoft.com/office/powerpoint/2010/main" val="3785581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26F05-3347-E2AB-3F6B-94CB80F2E523}"/>
              </a:ext>
            </a:extLst>
          </p:cNvPr>
          <p:cNvSpPr>
            <a:spLocks noGrp="1"/>
          </p:cNvSpPr>
          <p:nvPr>
            <p:ph type="title"/>
          </p:nvPr>
        </p:nvSpPr>
        <p:spPr>
          <a:xfrm>
            <a:off x="838200" y="120316"/>
            <a:ext cx="10515600" cy="569495"/>
          </a:xfrm>
        </p:spPr>
        <p:txBody>
          <a:bodyPr>
            <a:normAutofit fontScale="90000"/>
          </a:bodyPr>
          <a:lstStyle/>
          <a:p>
            <a:pPr algn="ctr"/>
            <a:r>
              <a:rPr lang="en-US" dirty="0"/>
              <a:t>Arab Spring: Impact on Yemen </a:t>
            </a:r>
          </a:p>
        </p:txBody>
      </p:sp>
      <p:sp>
        <p:nvSpPr>
          <p:cNvPr id="3" name="Content Placeholder 2">
            <a:extLst>
              <a:ext uri="{FF2B5EF4-FFF2-40B4-BE49-F238E27FC236}">
                <a16:creationId xmlns:a16="http://schemas.microsoft.com/office/drawing/2014/main" id="{4D1DA868-82F4-671D-6D17-267A1CF36EC7}"/>
              </a:ext>
            </a:extLst>
          </p:cNvPr>
          <p:cNvSpPr>
            <a:spLocks noGrp="1"/>
          </p:cNvSpPr>
          <p:nvPr>
            <p:ph idx="1"/>
          </p:nvPr>
        </p:nvSpPr>
        <p:spPr>
          <a:xfrm>
            <a:off x="641684" y="994611"/>
            <a:ext cx="10712116" cy="6464968"/>
          </a:xfrm>
        </p:spPr>
        <p:txBody>
          <a:bodyPr>
            <a:normAutofit fontScale="25000" lnSpcReduction="20000"/>
          </a:bodyPr>
          <a:lstStyle/>
          <a:p>
            <a:pPr marL="0" indent="0">
              <a:buNone/>
            </a:pPr>
            <a:r>
              <a:rPr lang="en-US" sz="8800" dirty="0"/>
              <a:t>2011-2012 saw widespread uprising against Saleh’s corruption and military control.  Saudis ready to drop support, but Obama urges calm and continued support for fear of chaos that would benefit terrorism.  </a:t>
            </a:r>
          </a:p>
          <a:p>
            <a:pPr marL="0" indent="0">
              <a:buNone/>
            </a:pPr>
            <a:r>
              <a:rPr lang="en-US" sz="8800" dirty="0"/>
              <a:t>Assassination attempt on Salah June, 2011. </a:t>
            </a:r>
            <a:r>
              <a:rPr lang="en-US" sz="8800" dirty="0" err="1"/>
              <a:t>Medivacced</a:t>
            </a:r>
            <a:r>
              <a:rPr lang="en-US" sz="8800" dirty="0"/>
              <a:t> to Riyadh and replaced by VP Hadi. Elections in 2012 (Hadi only candidate) and creation of federal provincial structure. Houthis felt cheated out of territory by this plan.  A recovered Ali Saleh returned In late 2012, but had now lost his leadership role </a:t>
            </a:r>
          </a:p>
          <a:p>
            <a:pPr marL="0" indent="0">
              <a:buNone/>
            </a:pPr>
            <a:r>
              <a:rPr lang="en-US" sz="8800" dirty="0"/>
              <a:t>2014 Houthis secretly open talks with Saleh and he joins Houthis.  Sanaa captured in January, 2015.  With assistance from Iran, the Houthi/Saleh alliance moves on Aden.</a:t>
            </a:r>
          </a:p>
          <a:p>
            <a:pPr marL="0" indent="0">
              <a:buNone/>
            </a:pPr>
            <a:r>
              <a:rPr lang="en-US" sz="8800" dirty="0"/>
              <a:t>2015 Pres. Hadi flees Aden to Riyadh.  New Saudi King, Salman, cedes foreign policy portfolio to Crown Prince, “MBS” who makes decision to go to war against Yemen, expecting it to be over in a few months.(MBS was expecting Pakistan to provide boots on the ground, which never materialized.) </a:t>
            </a:r>
          </a:p>
          <a:p>
            <a:pPr marL="0" indent="0">
              <a:buNone/>
            </a:pPr>
            <a:r>
              <a:rPr lang="en-US" sz="8800" dirty="0"/>
              <a:t>Saudi war on Yemen was not opposed by a US focused on anti-terrorism and avoiding chaos and was ultimately supported with munitions and intelligence.  </a:t>
            </a:r>
          </a:p>
          <a:p>
            <a:pPr marL="0" indent="0">
              <a:buNone/>
            </a:pPr>
            <a:r>
              <a:rPr lang="en-US" sz="8800" dirty="0"/>
              <a:t>Saudis had limited success in creating a coalition for its “Operation Decisive Storm” but did get a UN Security Council Resolution (April 2015)approving use of force to restore Hadi and impose an arms embargo on the Houthis/Saleh.   Fearful of alienating the Saudis, US put  little pressure on Saudis and MBS was broadly feted during his lengthy US tour in 2016. MBS and US greatly exaggerated Iran support, which was still marginal at the time (~$10mm/yr and a few advisors).  (This did increase after nuclear deal ended and Iran provided experts and technology to develop more sophisticated rockets and drones)</a:t>
            </a:r>
          </a:p>
          <a:p>
            <a:pPr marL="0" indent="0">
              <a:buNone/>
            </a:pPr>
            <a:endParaRPr lang="en-US" sz="8800" dirty="0"/>
          </a:p>
          <a:p>
            <a:pPr marL="0" indent="0">
              <a:buNone/>
            </a:pPr>
            <a:endParaRPr lang="en-US" sz="7400" dirty="0"/>
          </a:p>
          <a:p>
            <a:pPr marL="0" indent="0">
              <a:buNone/>
            </a:pPr>
            <a:r>
              <a:rPr lang="en-US" sz="7400" dirty="0"/>
              <a:t> </a:t>
            </a:r>
          </a:p>
        </p:txBody>
      </p:sp>
    </p:spTree>
    <p:extLst>
      <p:ext uri="{BB962C8B-B14F-4D97-AF65-F5344CB8AC3E}">
        <p14:creationId xmlns:p14="http://schemas.microsoft.com/office/powerpoint/2010/main" val="2425346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422EC-9832-DED3-EF08-392CC8548C3D}"/>
              </a:ext>
            </a:extLst>
          </p:cNvPr>
          <p:cNvSpPr>
            <a:spLocks noGrp="1"/>
          </p:cNvSpPr>
          <p:nvPr>
            <p:ph type="title"/>
          </p:nvPr>
        </p:nvSpPr>
        <p:spPr>
          <a:xfrm>
            <a:off x="838200" y="365125"/>
            <a:ext cx="10515600" cy="822407"/>
          </a:xfrm>
        </p:spPr>
        <p:txBody>
          <a:bodyPr/>
          <a:lstStyle/>
          <a:p>
            <a:pPr algn="ctr"/>
            <a:r>
              <a:rPr lang="en-US" dirty="0"/>
              <a:t>US Policy and Yemen 2016-2017 </a:t>
            </a:r>
          </a:p>
        </p:txBody>
      </p:sp>
      <p:sp>
        <p:nvSpPr>
          <p:cNvPr id="3" name="Content Placeholder 2">
            <a:extLst>
              <a:ext uri="{FF2B5EF4-FFF2-40B4-BE49-F238E27FC236}">
                <a16:creationId xmlns:a16="http://schemas.microsoft.com/office/drawing/2014/main" id="{F9B8C6BB-A447-025C-D7BB-FD6F7170F9B9}"/>
              </a:ext>
            </a:extLst>
          </p:cNvPr>
          <p:cNvSpPr>
            <a:spLocks noGrp="1"/>
          </p:cNvSpPr>
          <p:nvPr>
            <p:ph idx="1"/>
          </p:nvPr>
        </p:nvSpPr>
        <p:spPr>
          <a:xfrm>
            <a:off x="838200" y="1187531"/>
            <a:ext cx="10515600" cy="4818537"/>
          </a:xfrm>
        </p:spPr>
        <p:txBody>
          <a:bodyPr>
            <a:normAutofit lnSpcReduction="10000"/>
          </a:bodyPr>
          <a:lstStyle/>
          <a:p>
            <a:r>
              <a:rPr lang="en-US" dirty="0"/>
              <a:t>Driven by “war on terror” and alternating Iran nuclear deal or no deal. In this environment, foreign states were really calling the shots </a:t>
            </a:r>
          </a:p>
          <a:p>
            <a:r>
              <a:rPr lang="en-US" dirty="0"/>
              <a:t>Trump first term accepted MBS and Netanyahu characterization that Yemen/Houthis was a pawn of Iran and therefore could not be allowed to win. US administration fulsomely supported blockade that stopped food imports which led to widespread starvation.  </a:t>
            </a:r>
          </a:p>
          <a:p>
            <a:r>
              <a:rPr lang="en-US" dirty="0"/>
              <a:t>By 2017, evident that Saudi Arabia caught in a quagmire, sucking up money and resources.  Houthis controlled most of the north and were strongly supported by population for protecting Yemen from the “Wahhabi” invaders.  Saudis and UAE sought to split Saleh off from the Houthis and Saleh seemed ready to accept.  He was assassinated December, 2017 a few days after announcing his change of sides.</a:t>
            </a:r>
          </a:p>
        </p:txBody>
      </p:sp>
    </p:spTree>
    <p:extLst>
      <p:ext uri="{BB962C8B-B14F-4D97-AF65-F5344CB8AC3E}">
        <p14:creationId xmlns:p14="http://schemas.microsoft.com/office/powerpoint/2010/main" val="36844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0D80A-B709-66E7-03A6-E99C0618FFC3}"/>
              </a:ext>
            </a:extLst>
          </p:cNvPr>
          <p:cNvSpPr>
            <a:spLocks noGrp="1"/>
          </p:cNvSpPr>
          <p:nvPr>
            <p:ph type="title"/>
          </p:nvPr>
        </p:nvSpPr>
        <p:spPr/>
        <p:txBody>
          <a:bodyPr/>
          <a:lstStyle/>
          <a:p>
            <a:pPr algn="ctr"/>
            <a:r>
              <a:rPr lang="en-US" dirty="0"/>
              <a:t>Yemen 2017</a:t>
            </a:r>
          </a:p>
        </p:txBody>
      </p:sp>
      <p:pic>
        <p:nvPicPr>
          <p:cNvPr id="5" name="Content Placeholder 4">
            <a:extLst>
              <a:ext uri="{FF2B5EF4-FFF2-40B4-BE49-F238E27FC236}">
                <a16:creationId xmlns:a16="http://schemas.microsoft.com/office/drawing/2014/main" id="{FCCD0BA4-9548-5FE7-3A24-FF06F64D904A}"/>
              </a:ext>
            </a:extLst>
          </p:cNvPr>
          <p:cNvPicPr>
            <a:picLocks noGrp="1" noChangeAspect="1"/>
          </p:cNvPicPr>
          <p:nvPr>
            <p:ph idx="1"/>
          </p:nvPr>
        </p:nvPicPr>
        <p:blipFill>
          <a:blip r:embed="rId2"/>
          <a:stretch>
            <a:fillRect/>
          </a:stretch>
        </p:blipFill>
        <p:spPr>
          <a:xfrm>
            <a:off x="838200" y="1690689"/>
            <a:ext cx="9782908" cy="4802186"/>
          </a:xfrm>
        </p:spPr>
      </p:pic>
    </p:spTree>
    <p:extLst>
      <p:ext uri="{BB962C8B-B14F-4D97-AF65-F5344CB8AC3E}">
        <p14:creationId xmlns:p14="http://schemas.microsoft.com/office/powerpoint/2010/main" val="4068282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FFD51-8A97-48BC-9103-E8825431FADA}"/>
              </a:ext>
            </a:extLst>
          </p:cNvPr>
          <p:cNvSpPr>
            <a:spLocks noGrp="1"/>
          </p:cNvSpPr>
          <p:nvPr>
            <p:ph type="title"/>
          </p:nvPr>
        </p:nvSpPr>
        <p:spPr>
          <a:xfrm>
            <a:off x="838200" y="365125"/>
            <a:ext cx="10515600" cy="1012413"/>
          </a:xfrm>
        </p:spPr>
        <p:txBody>
          <a:bodyPr/>
          <a:lstStyle/>
          <a:p>
            <a:r>
              <a:rPr lang="en-US" dirty="0"/>
              <a:t>Yemen, Khashoggi and Covid, 2018-2020</a:t>
            </a:r>
          </a:p>
        </p:txBody>
      </p:sp>
      <p:sp>
        <p:nvSpPr>
          <p:cNvPr id="3" name="Content Placeholder 2">
            <a:extLst>
              <a:ext uri="{FF2B5EF4-FFF2-40B4-BE49-F238E27FC236}">
                <a16:creationId xmlns:a16="http://schemas.microsoft.com/office/drawing/2014/main" id="{6E0CB087-D9B9-CAB9-B27F-883F30FAFDD0}"/>
              </a:ext>
            </a:extLst>
          </p:cNvPr>
          <p:cNvSpPr>
            <a:spLocks noGrp="1"/>
          </p:cNvSpPr>
          <p:nvPr>
            <p:ph idx="1"/>
          </p:nvPr>
        </p:nvSpPr>
        <p:spPr>
          <a:xfrm>
            <a:off x="806532" y="1508165"/>
            <a:ext cx="10515600" cy="4984709"/>
          </a:xfrm>
        </p:spPr>
        <p:txBody>
          <a:bodyPr>
            <a:normAutofit fontScale="92500" lnSpcReduction="10000"/>
          </a:bodyPr>
          <a:lstStyle/>
          <a:p>
            <a:pPr marL="0" indent="0">
              <a:buNone/>
            </a:pPr>
            <a:r>
              <a:rPr lang="en-US" dirty="0"/>
              <a:t>MBS’ butchering of Khashoggi in Istanbul shocked US and brought into question support of MBS.  Ultimately, Administration stood by Saudi Arabia, but public opinion and Congress put pressure on Trump to find ways to reduce hostilities in Yemen.</a:t>
            </a:r>
          </a:p>
          <a:p>
            <a:pPr marL="0" indent="0">
              <a:buNone/>
            </a:pPr>
            <a:r>
              <a:rPr lang="en-US" dirty="0"/>
              <a:t>Sec. Mattis pressured MBS and UAE not to seize port of Hudaydah, as planned, and supported the Stockholm Agreement (12/2018) for cease fire at the port.  UAE withdrew its troops to the south in 2019. (gradual winding down its support).   </a:t>
            </a:r>
          </a:p>
          <a:p>
            <a:pPr marL="0" indent="0">
              <a:buNone/>
            </a:pPr>
            <a:r>
              <a:rPr lang="en-US" dirty="0"/>
              <a:t>Conditions seemed to be improving when Covid arrived with devastating effect on the Yemeni population, already half starving and medical resources destroyed in bombings.  Before leaving office, Trump designated Houthis as a Foreign Terrorist Organization (FTO) which cut off most aid to Yemen </a:t>
            </a:r>
          </a:p>
          <a:p>
            <a:pPr marL="0" indent="0">
              <a:buNone/>
            </a:pPr>
            <a:r>
              <a:rPr lang="en-US" dirty="0"/>
              <a:t> </a:t>
            </a:r>
          </a:p>
        </p:txBody>
      </p:sp>
    </p:spTree>
    <p:extLst>
      <p:ext uri="{BB962C8B-B14F-4D97-AF65-F5344CB8AC3E}">
        <p14:creationId xmlns:p14="http://schemas.microsoft.com/office/powerpoint/2010/main" val="3062203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A16C8-3D11-AED4-9189-4497566A9636}"/>
              </a:ext>
            </a:extLst>
          </p:cNvPr>
          <p:cNvSpPr>
            <a:spLocks noGrp="1"/>
          </p:cNvSpPr>
          <p:nvPr>
            <p:ph type="title"/>
          </p:nvPr>
        </p:nvSpPr>
        <p:spPr>
          <a:xfrm>
            <a:off x="838200" y="365125"/>
            <a:ext cx="10515600" cy="929285"/>
          </a:xfrm>
        </p:spPr>
        <p:txBody>
          <a:bodyPr>
            <a:normAutofit/>
          </a:bodyPr>
          <a:lstStyle/>
          <a:p>
            <a:pPr algn="ctr"/>
            <a:r>
              <a:rPr lang="en-US" dirty="0"/>
              <a:t>Biden: More of the Same</a:t>
            </a:r>
          </a:p>
        </p:txBody>
      </p:sp>
      <p:sp>
        <p:nvSpPr>
          <p:cNvPr id="3" name="Content Placeholder 2">
            <a:extLst>
              <a:ext uri="{FF2B5EF4-FFF2-40B4-BE49-F238E27FC236}">
                <a16:creationId xmlns:a16="http://schemas.microsoft.com/office/drawing/2014/main" id="{6926F76F-61DC-4CEB-128A-1FB259F8493E}"/>
              </a:ext>
            </a:extLst>
          </p:cNvPr>
          <p:cNvSpPr>
            <a:spLocks noGrp="1"/>
          </p:cNvSpPr>
          <p:nvPr>
            <p:ph idx="1"/>
          </p:nvPr>
        </p:nvSpPr>
        <p:spPr>
          <a:xfrm>
            <a:off x="838200" y="1504992"/>
            <a:ext cx="10515600" cy="4351338"/>
          </a:xfrm>
        </p:spPr>
        <p:txBody>
          <a:bodyPr>
            <a:normAutofit fontScale="92500"/>
          </a:bodyPr>
          <a:lstStyle/>
          <a:p>
            <a:r>
              <a:rPr lang="en-US" dirty="0"/>
              <a:t>Biden promises to end war in Yemen and cut off offensive weapons.</a:t>
            </a:r>
          </a:p>
          <a:p>
            <a:r>
              <a:rPr lang="en-US" dirty="0"/>
              <a:t>But focused on Iran and nuclear deal, not Yemen.  Afghan withdrawal, (8/21) further limited his ability to change foreign policy, though he removed FTO.  Arms sales to Saudis continued unchanged</a:t>
            </a:r>
          </a:p>
          <a:p>
            <a:r>
              <a:rPr lang="en-US" dirty="0"/>
              <a:t>Iran strengthens relationship with Yemen; appoints first Ambassador</a:t>
            </a:r>
          </a:p>
          <a:p>
            <a:r>
              <a:rPr lang="en-US" dirty="0"/>
              <a:t>March, 2022, Russia invades Ukraine.  Who cares about Yemen now.</a:t>
            </a:r>
          </a:p>
          <a:p>
            <a:r>
              <a:rPr lang="en-US" dirty="0"/>
              <a:t>April, 2022 UN arranges 60 day cease fire that holds up beyond 60 days. </a:t>
            </a:r>
          </a:p>
          <a:p>
            <a:r>
              <a:rPr lang="en-US" dirty="0"/>
              <a:t>October 7 carnage reignites passions in the Middle East and Yemen takes on role of ”proxy for Hamas” and terrorizes/disrupts ships heading to Suez Canal. </a:t>
            </a:r>
          </a:p>
        </p:txBody>
      </p:sp>
    </p:spTree>
    <p:extLst>
      <p:ext uri="{BB962C8B-B14F-4D97-AF65-F5344CB8AC3E}">
        <p14:creationId xmlns:p14="http://schemas.microsoft.com/office/powerpoint/2010/main" val="2329679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9BC79-A3E4-0583-52BE-D4179C2BEA96}"/>
              </a:ext>
            </a:extLst>
          </p:cNvPr>
          <p:cNvSpPr>
            <a:spLocks noGrp="1"/>
          </p:cNvSpPr>
          <p:nvPr>
            <p:ph type="title"/>
          </p:nvPr>
        </p:nvSpPr>
        <p:spPr>
          <a:xfrm>
            <a:off x="838200" y="365126"/>
            <a:ext cx="10515600" cy="953036"/>
          </a:xfrm>
        </p:spPr>
        <p:txBody>
          <a:bodyPr/>
          <a:lstStyle/>
          <a:p>
            <a:pPr algn="ctr"/>
            <a:r>
              <a:rPr lang="en-US" dirty="0"/>
              <a:t>Trump, 2025: Early Indicators </a:t>
            </a:r>
          </a:p>
        </p:txBody>
      </p:sp>
      <p:sp>
        <p:nvSpPr>
          <p:cNvPr id="3" name="Content Placeholder 2">
            <a:extLst>
              <a:ext uri="{FF2B5EF4-FFF2-40B4-BE49-F238E27FC236}">
                <a16:creationId xmlns:a16="http://schemas.microsoft.com/office/drawing/2014/main" id="{8D493475-0B9C-ECC1-DCE1-FF007E6F7834}"/>
              </a:ext>
            </a:extLst>
          </p:cNvPr>
          <p:cNvSpPr>
            <a:spLocks noGrp="1"/>
          </p:cNvSpPr>
          <p:nvPr>
            <p:ph idx="1"/>
          </p:nvPr>
        </p:nvSpPr>
        <p:spPr>
          <a:xfrm>
            <a:off x="755073" y="1350612"/>
            <a:ext cx="10515600" cy="4741429"/>
          </a:xfrm>
        </p:spPr>
        <p:txBody>
          <a:bodyPr>
            <a:normAutofit fontScale="77500" lnSpcReduction="20000"/>
          </a:bodyPr>
          <a:lstStyle/>
          <a:p>
            <a:endParaRPr lang="en-US" dirty="0"/>
          </a:p>
          <a:p>
            <a:r>
              <a:rPr lang="en-US" dirty="0"/>
              <a:t>Houthis stopped Red Sea attacks and released captive seamen when Gaza cease fire implemented.  Red Sea shipping did not resume due to fragility of cease fire.</a:t>
            </a:r>
          </a:p>
          <a:p>
            <a:r>
              <a:rPr lang="en-US" dirty="0"/>
              <a:t>US resumes bombing of Houthis on March 15-16.</a:t>
            </a:r>
          </a:p>
          <a:p>
            <a:r>
              <a:rPr lang="en-US" dirty="0"/>
              <a:t>With both sides claiming the other had broken the cease fire, Israel resumes bombing of Gaza on March 18 </a:t>
            </a:r>
          </a:p>
          <a:p>
            <a:r>
              <a:rPr lang="en-US" dirty="0"/>
              <a:t>Houthis resume firing rockets and drones in response, targeting Israeli shipping in the Red Sea.</a:t>
            </a:r>
          </a:p>
          <a:p>
            <a:r>
              <a:rPr lang="en-US" dirty="0"/>
              <a:t>Consequences of Houthi attacks on shipping and increasingly harsh rule has led to a weakening of </a:t>
            </a:r>
            <a:r>
              <a:rPr lang="en-US"/>
              <a:t>support among Zaydi </a:t>
            </a:r>
            <a:r>
              <a:rPr lang="en-US" dirty="0"/>
              <a:t>populace.  (common expression: “our Shia Taliban”)</a:t>
            </a:r>
          </a:p>
          <a:p>
            <a:endParaRPr lang="en-US" dirty="0"/>
          </a:p>
          <a:p>
            <a:pPr marL="0" indent="0" algn="ctr">
              <a:buNone/>
            </a:pPr>
            <a:r>
              <a:rPr lang="en-US" sz="3200" dirty="0"/>
              <a:t>  WHERE DOES YEMEN GO FROM HERE??</a:t>
            </a:r>
          </a:p>
          <a:p>
            <a:endParaRPr lang="en-US" dirty="0"/>
          </a:p>
          <a:p>
            <a:pPr marL="0" indent="0">
              <a:buNone/>
            </a:pPr>
            <a:r>
              <a:rPr lang="en-US" dirty="0"/>
              <a:t> </a:t>
            </a:r>
          </a:p>
          <a:p>
            <a:endParaRPr lang="en-US" dirty="0"/>
          </a:p>
          <a:p>
            <a:endParaRPr lang="en-US" dirty="0"/>
          </a:p>
        </p:txBody>
      </p:sp>
    </p:spTree>
    <p:extLst>
      <p:ext uri="{BB962C8B-B14F-4D97-AF65-F5344CB8AC3E}">
        <p14:creationId xmlns:p14="http://schemas.microsoft.com/office/powerpoint/2010/main" val="3458338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903E7-B770-8138-E265-93AF74F7B9DF}"/>
              </a:ext>
            </a:extLst>
          </p:cNvPr>
          <p:cNvSpPr>
            <a:spLocks noGrp="1"/>
          </p:cNvSpPr>
          <p:nvPr>
            <p:ph type="title"/>
          </p:nvPr>
        </p:nvSpPr>
        <p:spPr>
          <a:xfrm>
            <a:off x="838200" y="0"/>
            <a:ext cx="10515600" cy="653142"/>
          </a:xfrm>
        </p:spPr>
        <p:txBody>
          <a:bodyPr>
            <a:normAutofit fontScale="90000"/>
          </a:bodyPr>
          <a:lstStyle/>
          <a:p>
            <a:pPr algn="ctr"/>
            <a:r>
              <a:rPr lang="en-US" dirty="0"/>
              <a:t>Yemen</a:t>
            </a:r>
          </a:p>
        </p:txBody>
      </p:sp>
      <p:pic>
        <p:nvPicPr>
          <p:cNvPr id="4" name="Content Placeholder 3">
            <a:extLst>
              <a:ext uri="{FF2B5EF4-FFF2-40B4-BE49-F238E27FC236}">
                <a16:creationId xmlns:a16="http://schemas.microsoft.com/office/drawing/2014/main" id="{D211C296-36E7-6F39-F320-D0EA89DA5918}"/>
              </a:ext>
            </a:extLst>
          </p:cNvPr>
          <p:cNvPicPr>
            <a:picLocks noGrp="1" noChangeAspect="1"/>
          </p:cNvPicPr>
          <p:nvPr>
            <p:ph idx="1"/>
          </p:nvPr>
        </p:nvPicPr>
        <p:blipFill>
          <a:blip r:embed="rId2"/>
          <a:stretch>
            <a:fillRect/>
          </a:stretch>
        </p:blipFill>
        <p:spPr>
          <a:xfrm>
            <a:off x="1513114" y="1362693"/>
            <a:ext cx="7794172" cy="4724400"/>
          </a:xfrm>
          <a:prstGeom prst="rect">
            <a:avLst/>
          </a:prstGeom>
        </p:spPr>
      </p:pic>
    </p:spTree>
    <p:extLst>
      <p:ext uri="{BB962C8B-B14F-4D97-AF65-F5344CB8AC3E}">
        <p14:creationId xmlns:p14="http://schemas.microsoft.com/office/powerpoint/2010/main" val="368935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5616-0DFE-A836-9291-C57B825C632D}"/>
              </a:ext>
            </a:extLst>
          </p:cNvPr>
          <p:cNvSpPr>
            <a:spLocks noGrp="1"/>
          </p:cNvSpPr>
          <p:nvPr>
            <p:ph type="title"/>
          </p:nvPr>
        </p:nvSpPr>
        <p:spPr>
          <a:xfrm>
            <a:off x="838200" y="365125"/>
            <a:ext cx="10515600" cy="1333045"/>
          </a:xfrm>
        </p:spPr>
        <p:txBody>
          <a:bodyPr>
            <a:normAutofit/>
          </a:bodyPr>
          <a:lstStyle/>
          <a:p>
            <a:pPr algn="ctr"/>
            <a:r>
              <a:rPr lang="en-US" dirty="0"/>
              <a:t>Pre Cold War Yemen </a:t>
            </a:r>
            <a:br>
              <a:rPr lang="en-US" dirty="0"/>
            </a:br>
            <a:r>
              <a:rPr lang="en-US" dirty="0"/>
              <a:t>A Brief Chronology</a:t>
            </a:r>
          </a:p>
        </p:txBody>
      </p:sp>
      <p:sp>
        <p:nvSpPr>
          <p:cNvPr id="5" name="Content Placeholder 4">
            <a:extLst>
              <a:ext uri="{FF2B5EF4-FFF2-40B4-BE49-F238E27FC236}">
                <a16:creationId xmlns:a16="http://schemas.microsoft.com/office/drawing/2014/main" id="{814DF94C-AC46-BA10-3429-357C53CE7F0E}"/>
              </a:ext>
            </a:extLst>
          </p:cNvPr>
          <p:cNvSpPr>
            <a:spLocks noGrp="1"/>
          </p:cNvSpPr>
          <p:nvPr>
            <p:ph idx="1"/>
          </p:nvPr>
        </p:nvSpPr>
        <p:spPr>
          <a:xfrm>
            <a:off x="838200" y="2187615"/>
            <a:ext cx="10515600" cy="5203784"/>
          </a:xfrm>
        </p:spPr>
        <p:txBody>
          <a:bodyPr/>
          <a:lstStyle/>
          <a:p>
            <a:pPr marL="0" indent="0">
              <a:buNone/>
            </a:pPr>
            <a:r>
              <a:rPr lang="en-US" dirty="0"/>
              <a:t>	In biblical era, a powerful kingdom, Saba (Sheba) made wealthy  	due to its location as a transit point on the spice road and 	as main source of </a:t>
            </a:r>
            <a:r>
              <a:rPr lang="en-US" dirty="0" err="1"/>
              <a:t>frankinsence</a:t>
            </a:r>
            <a:r>
              <a:rPr lang="en-US" dirty="0"/>
              <a:t> and myrrh.</a:t>
            </a:r>
          </a:p>
          <a:p>
            <a:pPr marL="0" indent="0">
              <a:buNone/>
            </a:pPr>
            <a:r>
              <a:rPr lang="en-US" dirty="0"/>
              <a:t>	 A Roman colony in the 1</a:t>
            </a:r>
            <a:r>
              <a:rPr lang="en-US" baseline="30000" dirty="0"/>
              <a:t>st</a:t>
            </a:r>
            <a:r>
              <a:rPr lang="en-US" dirty="0"/>
              <a:t> century AD and called “Arabia </a:t>
            </a:r>
            <a:r>
              <a:rPr lang="en-US" dirty="0" err="1"/>
              <a:t>felix</a:t>
            </a:r>
            <a:r>
              <a:rPr lang="en-US" dirty="0"/>
              <a:t>” </a:t>
            </a:r>
          </a:p>
          <a:p>
            <a:pPr marL="0" indent="0">
              <a:buNone/>
            </a:pPr>
            <a:r>
              <a:rPr lang="en-US" dirty="0"/>
              <a:t>	 With the collapse of Rome, control falls to the Sassanian Empire</a:t>
            </a:r>
          </a:p>
          <a:p>
            <a:pPr marL="0" indent="0">
              <a:buNone/>
            </a:pPr>
            <a:r>
              <a:rPr lang="en-US" dirty="0"/>
              <a:t>	Around 630 AD, Islam spreads to Yemen.  Competing kingdoms 	and tribal groups</a:t>
            </a:r>
          </a:p>
          <a:p>
            <a:pPr marL="0" indent="0">
              <a:buNone/>
            </a:pPr>
            <a:r>
              <a:rPr lang="en-US" dirty="0"/>
              <a:t>	Ottoman control of Yemen in 1538 and on and off thereafter</a:t>
            </a:r>
          </a:p>
          <a:p>
            <a:pPr marL="0" indent="0">
              <a:buNone/>
            </a:pPr>
            <a:r>
              <a:rPr lang="en-US" dirty="0"/>
              <a:t>	British seize Aden in 1839 (protect route to India)</a:t>
            </a:r>
          </a:p>
          <a:p>
            <a:pPr marL="0" indent="0">
              <a:buNone/>
            </a:pPr>
            <a:endParaRPr lang="en-US" dirty="0"/>
          </a:p>
        </p:txBody>
      </p:sp>
    </p:spTree>
    <p:extLst>
      <p:ext uri="{BB962C8B-B14F-4D97-AF65-F5344CB8AC3E}">
        <p14:creationId xmlns:p14="http://schemas.microsoft.com/office/powerpoint/2010/main" val="416890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1A2BB-3A04-B9A6-472C-E1B8CDA47486}"/>
              </a:ext>
            </a:extLst>
          </p:cNvPr>
          <p:cNvSpPr>
            <a:spLocks noGrp="1"/>
          </p:cNvSpPr>
          <p:nvPr>
            <p:ph type="title"/>
          </p:nvPr>
        </p:nvSpPr>
        <p:spPr>
          <a:xfrm>
            <a:off x="838200" y="365126"/>
            <a:ext cx="10515600" cy="829493"/>
          </a:xfrm>
        </p:spPr>
        <p:txBody>
          <a:bodyPr/>
          <a:lstStyle/>
          <a:p>
            <a:pPr algn="ctr"/>
            <a:r>
              <a:rPr lang="en-US" dirty="0"/>
              <a:t> Post Ottoman Empire Developments</a:t>
            </a:r>
          </a:p>
        </p:txBody>
      </p:sp>
      <p:sp>
        <p:nvSpPr>
          <p:cNvPr id="3" name="Content Placeholder 2">
            <a:extLst>
              <a:ext uri="{FF2B5EF4-FFF2-40B4-BE49-F238E27FC236}">
                <a16:creationId xmlns:a16="http://schemas.microsoft.com/office/drawing/2014/main" id="{89063626-5CD1-7D49-408B-0B0F919A1C75}"/>
              </a:ext>
            </a:extLst>
          </p:cNvPr>
          <p:cNvSpPr>
            <a:spLocks noGrp="1"/>
          </p:cNvSpPr>
          <p:nvPr>
            <p:ph idx="1"/>
          </p:nvPr>
        </p:nvSpPr>
        <p:spPr>
          <a:xfrm>
            <a:off x="661219" y="1327354"/>
            <a:ext cx="10515600" cy="5545394"/>
          </a:xfrm>
        </p:spPr>
        <p:txBody>
          <a:bodyPr>
            <a:normAutofit/>
          </a:bodyPr>
          <a:lstStyle/>
          <a:p>
            <a:pPr marL="457200" lvl="1" indent="0" algn="ctr">
              <a:buNone/>
            </a:pPr>
            <a:r>
              <a:rPr lang="en-US" dirty="0"/>
              <a:t>Collapse of Ottomans during WW I</a:t>
            </a:r>
          </a:p>
          <a:p>
            <a:pPr marL="457200" lvl="1" indent="0" algn="ctr">
              <a:buNone/>
            </a:pPr>
            <a:endParaRPr lang="en-US" dirty="0"/>
          </a:p>
          <a:p>
            <a:pPr marL="457200" lvl="1" indent="0">
              <a:buNone/>
            </a:pPr>
            <a:r>
              <a:rPr lang="en-US" dirty="0"/>
              <a:t> 	WWI peace settlement: Treaty of Sevres &amp; Treaty of Lausanne created new    	states and boundaries (Jordan, Iraq, Syria and British Mandate for 	Palestine)</a:t>
            </a:r>
          </a:p>
          <a:p>
            <a:pPr marL="457200" lvl="1" indent="0">
              <a:buNone/>
            </a:pPr>
            <a:r>
              <a:rPr lang="en-US" dirty="0"/>
              <a:t> 	Arabia broadly defined by historical areas and unified under Abd al-Aziz as 	Saudi Arabia in 1932, including disputed territory in northwest Yemen. 	(Saudi Kingdom not recognized by Egyptian king (Faruk) until 1936;  N 	Yemen had accepted loss of territory in 1934)</a:t>
            </a:r>
          </a:p>
          <a:p>
            <a:pPr marL="457200" lvl="1" indent="0">
              <a:buNone/>
            </a:pPr>
            <a:r>
              <a:rPr lang="en-US" dirty="0"/>
              <a:t>	Northern area of Yemen declared itself as an independent kingdom in 1918   	(</a:t>
            </a:r>
            <a:r>
              <a:rPr lang="en-US" dirty="0" err="1"/>
              <a:t>Mutawakilite</a:t>
            </a:r>
            <a:r>
              <a:rPr lang="en-US" dirty="0"/>
              <a:t> Kingdom 1918-1962) </a:t>
            </a:r>
          </a:p>
          <a:p>
            <a:pPr marL="457200" lvl="1" indent="0">
              <a:buNone/>
            </a:pPr>
            <a:r>
              <a:rPr lang="en-US" dirty="0"/>
              <a:t>	British maintain control of Aden and surrounding area (Aden Protectorate)</a:t>
            </a:r>
          </a:p>
          <a:p>
            <a:pPr marL="457200" lvl="1" indent="0">
              <a:buNone/>
            </a:pPr>
            <a:r>
              <a:rPr lang="en-US" dirty="0"/>
              <a:t>	Effectively a North Yemen and a South Yemen until 1990 unification</a:t>
            </a:r>
          </a:p>
          <a:p>
            <a:pPr marL="457200" lvl="1" indent="0">
              <a:buNone/>
            </a:pPr>
            <a:endParaRPr lang="en-US" dirty="0"/>
          </a:p>
        </p:txBody>
      </p:sp>
    </p:spTree>
    <p:extLst>
      <p:ext uri="{BB962C8B-B14F-4D97-AF65-F5344CB8AC3E}">
        <p14:creationId xmlns:p14="http://schemas.microsoft.com/office/powerpoint/2010/main" val="42768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51947-655A-F41C-6121-9D1419376A5C}"/>
              </a:ext>
            </a:extLst>
          </p:cNvPr>
          <p:cNvSpPr>
            <a:spLocks noGrp="1"/>
          </p:cNvSpPr>
          <p:nvPr>
            <p:ph type="title"/>
          </p:nvPr>
        </p:nvSpPr>
        <p:spPr>
          <a:xfrm>
            <a:off x="838200" y="178131"/>
            <a:ext cx="10515600" cy="751509"/>
          </a:xfrm>
        </p:spPr>
        <p:txBody>
          <a:bodyPr>
            <a:normAutofit/>
          </a:bodyPr>
          <a:lstStyle/>
          <a:p>
            <a:pPr algn="ctr"/>
            <a:r>
              <a:rPr lang="en-US" dirty="0"/>
              <a:t>Sunni and Shia Population</a:t>
            </a:r>
          </a:p>
        </p:txBody>
      </p:sp>
      <p:sp>
        <p:nvSpPr>
          <p:cNvPr id="3" name="Content Placeholder 2">
            <a:extLst>
              <a:ext uri="{FF2B5EF4-FFF2-40B4-BE49-F238E27FC236}">
                <a16:creationId xmlns:a16="http://schemas.microsoft.com/office/drawing/2014/main" id="{D59EC425-3E74-6BB6-C78A-78803C893EC5}"/>
              </a:ext>
            </a:extLst>
          </p:cNvPr>
          <p:cNvSpPr>
            <a:spLocks noGrp="1"/>
          </p:cNvSpPr>
          <p:nvPr>
            <p:ph idx="1"/>
          </p:nvPr>
        </p:nvSpPr>
        <p:spPr>
          <a:xfrm>
            <a:off x="838200" y="1104405"/>
            <a:ext cx="10515600" cy="5753595"/>
          </a:xfrm>
        </p:spPr>
        <p:txBody>
          <a:bodyPr>
            <a:normAutofit fontScale="92500" lnSpcReduction="10000"/>
          </a:bodyPr>
          <a:lstStyle/>
          <a:p>
            <a:pPr marL="0" indent="0">
              <a:buNone/>
            </a:pPr>
            <a:r>
              <a:rPr lang="en-US" dirty="0"/>
              <a:t>About 60% Sunni and 40% Shia</a:t>
            </a:r>
          </a:p>
          <a:p>
            <a:pPr marL="0" indent="0">
              <a:buNone/>
            </a:pPr>
            <a:r>
              <a:rPr lang="en-US" dirty="0"/>
              <a:t>Yemeni Sunnis follow a moderate Islamic School of Law (Jafari) and 	reject the extreme Wahabi practices of Saudi Arabia.  Source of tension </a:t>
            </a:r>
          </a:p>
          <a:p>
            <a:pPr marL="0" indent="0">
              <a:buNone/>
            </a:pPr>
            <a:r>
              <a:rPr lang="en-US" dirty="0"/>
              <a:t>Usually there was a harmonious religious mix among Yemeni, but Sunnis were generally on the lower rung of society and Zaidis 	dominated. </a:t>
            </a:r>
          </a:p>
          <a:p>
            <a:pPr marL="0" indent="0">
              <a:buNone/>
            </a:pPr>
            <a:r>
              <a:rPr lang="en-US" dirty="0"/>
              <a:t>The Shia Zaydi sect is almost exclusively found in Yemen. (Zayd ibn Ali  was great grandson of Ali, son in law of Mohammed and he led an 8</a:t>
            </a:r>
            <a:r>
              <a:rPr lang="en-US" baseline="30000" dirty="0"/>
              <a:t>th</a:t>
            </a:r>
            <a:r>
              <a:rPr lang="en-US" dirty="0"/>
              <a:t> century revolt against </a:t>
            </a:r>
            <a:r>
              <a:rPr lang="en-US" dirty="0" err="1"/>
              <a:t>Ummayad</a:t>
            </a:r>
            <a:r>
              <a:rPr lang="en-US" dirty="0"/>
              <a:t> Caliphate.  The Zaidi are also know as “Fivers” as they view Zayd ibn Ali as the last true Caliph.  They broadly follow the moderate Hanafi School of law. (Allah gave man reason in order to understand the teachings of Koran. Zaydi Shia make use of “ijtihad” (interpretation and “</a:t>
            </a:r>
            <a:r>
              <a:rPr lang="en-US" dirty="0" err="1"/>
              <a:t>qui’ya</a:t>
            </a:r>
            <a:r>
              <a:rPr lang="en-US" dirty="0"/>
              <a:t>’” (analogies).  They differ from mainstream Shia in that they do not acknowledge an Ayatollah who alone interprets the Koran. This sect views Zayd as a model of incorruptibility.  Thus, they  recognize as religious/political leader the imam considered most free of corruption/most learned in religion.  If Imam goes astray, can be replaced.</a:t>
            </a:r>
          </a:p>
        </p:txBody>
      </p:sp>
    </p:spTree>
    <p:extLst>
      <p:ext uri="{BB962C8B-B14F-4D97-AF65-F5344CB8AC3E}">
        <p14:creationId xmlns:p14="http://schemas.microsoft.com/office/powerpoint/2010/main" val="3773847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2AF9C-FEC6-EC42-C031-8BC94DE271B3}"/>
              </a:ext>
            </a:extLst>
          </p:cNvPr>
          <p:cNvSpPr>
            <a:spLocks noGrp="1"/>
          </p:cNvSpPr>
          <p:nvPr>
            <p:ph type="title"/>
          </p:nvPr>
        </p:nvSpPr>
        <p:spPr>
          <a:xfrm>
            <a:off x="838200" y="365125"/>
            <a:ext cx="10515600" cy="936137"/>
          </a:xfrm>
        </p:spPr>
        <p:txBody>
          <a:bodyPr/>
          <a:lstStyle/>
          <a:p>
            <a:pPr algn="ctr"/>
            <a:r>
              <a:rPr lang="en-US" dirty="0"/>
              <a:t>The Cold War and Yemen </a:t>
            </a:r>
          </a:p>
        </p:txBody>
      </p:sp>
      <p:sp>
        <p:nvSpPr>
          <p:cNvPr id="3" name="Content Placeholder 2">
            <a:extLst>
              <a:ext uri="{FF2B5EF4-FFF2-40B4-BE49-F238E27FC236}">
                <a16:creationId xmlns:a16="http://schemas.microsoft.com/office/drawing/2014/main" id="{ADC68A02-86A9-F110-0554-9B0B00BB92FD}"/>
              </a:ext>
            </a:extLst>
          </p:cNvPr>
          <p:cNvSpPr>
            <a:spLocks noGrp="1"/>
          </p:cNvSpPr>
          <p:nvPr>
            <p:ph idx="1"/>
          </p:nvPr>
        </p:nvSpPr>
        <p:spPr>
          <a:xfrm>
            <a:off x="838200" y="1472540"/>
            <a:ext cx="10515600" cy="5150997"/>
          </a:xfrm>
        </p:spPr>
        <p:txBody>
          <a:bodyPr>
            <a:normAutofit/>
          </a:bodyPr>
          <a:lstStyle/>
          <a:p>
            <a:pPr marL="0" indent="0">
              <a:buNone/>
            </a:pPr>
            <a:r>
              <a:rPr lang="en-US" dirty="0"/>
              <a:t>	</a:t>
            </a:r>
          </a:p>
          <a:p>
            <a:pPr marL="0" indent="0">
              <a:buNone/>
            </a:pPr>
            <a:r>
              <a:rPr lang="en-US" dirty="0"/>
              <a:t>	Egypt and Saudi Arabia  good relations from 1936 until 			military coup deposed King Faruq in July 1952.  </a:t>
            </a:r>
          </a:p>
          <a:p>
            <a:pPr marL="0" indent="0">
              <a:buNone/>
            </a:pPr>
            <a:r>
              <a:rPr lang="en-US" dirty="0"/>
              <a:t>	Military rivalry within Egypt until Nasser consolidated control </a:t>
            </a:r>
          </a:p>
          <a:p>
            <a:pPr marL="0" indent="0">
              <a:buNone/>
            </a:pPr>
            <a:r>
              <a:rPr lang="en-US" dirty="0"/>
              <a:t>	in 1954.  </a:t>
            </a:r>
          </a:p>
          <a:p>
            <a:pPr marL="0" indent="0">
              <a:buNone/>
            </a:pPr>
            <a:r>
              <a:rPr lang="en-US" dirty="0"/>
              <a:t>	1956:  Nasser nationalized Suez Canal.  Vision of pan-Arab union </a:t>
            </a:r>
          </a:p>
          <a:p>
            <a:pPr marL="0" indent="0">
              <a:buNone/>
            </a:pPr>
            <a:r>
              <a:rPr lang="en-US" dirty="0"/>
              <a:t>	1957:  Nasser aligns Egypt with Russia (supplied weapons)</a:t>
            </a:r>
          </a:p>
          <a:p>
            <a:pPr marL="0" indent="0">
              <a:buNone/>
            </a:pPr>
            <a:r>
              <a:rPr lang="en-US" dirty="0"/>
              <a:t>	1958:  Egypt and Syria form the United Arab Republic (UAR)</a:t>
            </a:r>
          </a:p>
          <a:p>
            <a:pPr marL="0" indent="0">
              <a:buNone/>
            </a:pPr>
            <a:r>
              <a:rPr lang="en-US" dirty="0"/>
              <a:t>	</a:t>
            </a:r>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759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FEDA0-6794-F53E-43B6-7CA5C106E7C4}"/>
              </a:ext>
            </a:extLst>
          </p:cNvPr>
          <p:cNvSpPr>
            <a:spLocks noGrp="1"/>
          </p:cNvSpPr>
          <p:nvPr>
            <p:ph type="title"/>
          </p:nvPr>
        </p:nvSpPr>
        <p:spPr>
          <a:xfrm>
            <a:off x="838200" y="365126"/>
            <a:ext cx="10515600" cy="1214292"/>
          </a:xfrm>
        </p:spPr>
        <p:txBody>
          <a:bodyPr/>
          <a:lstStyle/>
          <a:p>
            <a:pPr algn="ctr"/>
            <a:r>
              <a:rPr lang="en-US" dirty="0"/>
              <a:t>Cold War Rivalry:  US and USSR Proxies</a:t>
            </a:r>
          </a:p>
        </p:txBody>
      </p:sp>
      <p:sp>
        <p:nvSpPr>
          <p:cNvPr id="3" name="Content Placeholder 2">
            <a:extLst>
              <a:ext uri="{FF2B5EF4-FFF2-40B4-BE49-F238E27FC236}">
                <a16:creationId xmlns:a16="http://schemas.microsoft.com/office/drawing/2014/main" id="{3381342F-2DB9-7F55-B596-629EA934FB39}"/>
              </a:ext>
            </a:extLst>
          </p:cNvPr>
          <p:cNvSpPr>
            <a:spLocks noGrp="1"/>
          </p:cNvSpPr>
          <p:nvPr>
            <p:ph idx="1"/>
          </p:nvPr>
        </p:nvSpPr>
        <p:spPr>
          <a:xfrm>
            <a:off x="838200" y="1268362"/>
            <a:ext cx="10515600" cy="5442154"/>
          </a:xfrm>
        </p:spPr>
        <p:txBody>
          <a:bodyPr>
            <a:normAutofit/>
          </a:bodyPr>
          <a:lstStyle/>
          <a:p>
            <a:pPr marL="0" indent="0">
              <a:buNone/>
            </a:pPr>
            <a:endParaRPr lang="en-US" dirty="0"/>
          </a:p>
          <a:p>
            <a:pPr marL="0" indent="0">
              <a:buNone/>
            </a:pPr>
            <a:r>
              <a:rPr lang="en-US" dirty="0"/>
              <a:t>	1958:	US military sent to Lebanon to stifle any Nasserism 	sentiment</a:t>
            </a:r>
          </a:p>
          <a:p>
            <a:pPr marL="0" indent="0">
              <a:buNone/>
            </a:pPr>
            <a:r>
              <a:rPr lang="en-US" dirty="0"/>
              <a:t>	1960:  Mutawakil </a:t>
            </a:r>
            <a:r>
              <a:rPr lang="en-US" dirty="0" err="1"/>
              <a:t>Imanate</a:t>
            </a:r>
            <a:r>
              <a:rPr lang="en-US" dirty="0"/>
              <a:t> on shaky ground- seeks Nasser 	support by joining “United Arab States” and requesting Egyptian 	and Russian military training. With 1961 exit of Syria, the UAS 	falls apart.  Nasser advisors leave North Yemen; Russians remain.</a:t>
            </a:r>
          </a:p>
          <a:p>
            <a:pPr marL="0" indent="0">
              <a:buNone/>
            </a:pPr>
            <a:r>
              <a:rPr lang="en-US" dirty="0"/>
              <a:t>	Nasser’s new vision now is to end </a:t>
            </a:r>
            <a:r>
              <a:rPr lang="en-US" dirty="0" err="1"/>
              <a:t>Mutawakilite</a:t>
            </a:r>
            <a:r>
              <a:rPr lang="en-US" dirty="0"/>
              <a:t> rule and use 	Yemen as a base to topple the Saudis and control north and 	south 	Yemen (Aden Protectorate).</a:t>
            </a:r>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2116114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CA628-CAFE-3657-79F8-8A5DEE539FD4}"/>
              </a:ext>
            </a:extLst>
          </p:cNvPr>
          <p:cNvSpPr>
            <a:spLocks noGrp="1"/>
          </p:cNvSpPr>
          <p:nvPr>
            <p:ph type="title"/>
          </p:nvPr>
        </p:nvSpPr>
        <p:spPr>
          <a:xfrm>
            <a:off x="838200" y="365126"/>
            <a:ext cx="10515600" cy="844242"/>
          </a:xfrm>
        </p:spPr>
        <p:txBody>
          <a:bodyPr/>
          <a:lstStyle/>
          <a:p>
            <a:pPr algn="ctr"/>
            <a:r>
              <a:rPr lang="en-US" dirty="0"/>
              <a:t>Egypt-Saudi Arabia War in Yemen</a:t>
            </a:r>
          </a:p>
        </p:txBody>
      </p:sp>
      <p:sp>
        <p:nvSpPr>
          <p:cNvPr id="3" name="Content Placeholder 2">
            <a:extLst>
              <a:ext uri="{FF2B5EF4-FFF2-40B4-BE49-F238E27FC236}">
                <a16:creationId xmlns:a16="http://schemas.microsoft.com/office/drawing/2014/main" id="{C398730C-2FB9-1E81-E06B-A429EC3C9577}"/>
              </a:ext>
            </a:extLst>
          </p:cNvPr>
          <p:cNvSpPr>
            <a:spLocks noGrp="1"/>
          </p:cNvSpPr>
          <p:nvPr>
            <p:ph idx="1"/>
          </p:nvPr>
        </p:nvSpPr>
        <p:spPr>
          <a:xfrm>
            <a:off x="838200" y="1401098"/>
            <a:ext cx="10515600" cy="5091776"/>
          </a:xfrm>
        </p:spPr>
        <p:txBody>
          <a:bodyPr>
            <a:normAutofit/>
          </a:bodyPr>
          <a:lstStyle/>
          <a:p>
            <a:pPr marL="457200" lvl="1" indent="0">
              <a:buNone/>
            </a:pPr>
            <a:r>
              <a:rPr lang="en-US" dirty="0"/>
              <a:t>	1962 Imam Ahmed dies; Muhammed al-Badr new Imam. Military 	overthrows him and declares Yemen Arab Republic, supported by Egypt.</a:t>
            </a:r>
          </a:p>
          <a:p>
            <a:pPr marL="457200" lvl="1" indent="0">
              <a:buNone/>
            </a:pPr>
            <a:r>
              <a:rPr lang="en-US" dirty="0"/>
              <a:t>	Saudis and Jordan (and many Houthis) back the “royalists” supporting the 	former king.  JFK on advice of CIA backs both Saudis and “royalists.”</a:t>
            </a:r>
          </a:p>
          <a:p>
            <a:pPr marL="457200" lvl="1" indent="0">
              <a:buNone/>
            </a:pPr>
            <a:endParaRPr lang="en-US" dirty="0"/>
          </a:p>
          <a:p>
            <a:pPr marL="457200" lvl="1" indent="0">
              <a:buNone/>
            </a:pPr>
            <a:r>
              <a:rPr lang="en-US" dirty="0"/>
              <a:t>	Eight years of civil war with heavy involvement of Egypt and Russia on the 	YAR side and US supporting the Saudis, but at same time recognizing the 	YAR.  By 1966, Egypt had 70,000 troops bogged down in Yemen. UK and 	Israel providing mercenaries and weapons to royalists</a:t>
            </a:r>
          </a:p>
          <a:p>
            <a:pPr marL="457200" lvl="1" indent="0">
              <a:buNone/>
            </a:pPr>
            <a:endParaRPr lang="en-US" dirty="0"/>
          </a:p>
          <a:p>
            <a:pPr marL="457200" lvl="1" indent="0">
              <a:buNone/>
            </a:pPr>
            <a:r>
              <a:rPr lang="en-US" dirty="0"/>
              <a:t>	Israeli war of 1967 forced Egypt to abandon Yemen as King Faisal and Nasser 	agreed to end all military support.  Final cease fire reached by two sides in 	1970.   </a:t>
            </a:r>
          </a:p>
          <a:p>
            <a:pPr marL="457200" lvl="1" indent="0">
              <a:buNone/>
            </a:pPr>
            <a:r>
              <a:rPr lang="en-US" dirty="0"/>
              <a:t>	1978 Ali Saleh takes control; remains in power until Arab Spring</a:t>
            </a:r>
          </a:p>
        </p:txBody>
      </p:sp>
    </p:spTree>
    <p:extLst>
      <p:ext uri="{BB962C8B-B14F-4D97-AF65-F5344CB8AC3E}">
        <p14:creationId xmlns:p14="http://schemas.microsoft.com/office/powerpoint/2010/main" val="3312424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721C1-4D86-39CA-7D1B-A3EA2D9BAAF8}"/>
              </a:ext>
            </a:extLst>
          </p:cNvPr>
          <p:cNvSpPr>
            <a:spLocks noGrp="1"/>
          </p:cNvSpPr>
          <p:nvPr>
            <p:ph type="title"/>
          </p:nvPr>
        </p:nvSpPr>
        <p:spPr>
          <a:xfrm>
            <a:off x="838200" y="365126"/>
            <a:ext cx="10515600" cy="774905"/>
          </a:xfrm>
        </p:spPr>
        <p:txBody>
          <a:bodyPr/>
          <a:lstStyle/>
          <a:p>
            <a:pPr algn="ctr"/>
            <a:r>
              <a:rPr lang="en-US" dirty="0"/>
              <a:t>Meanwhile in the South</a:t>
            </a:r>
          </a:p>
        </p:txBody>
      </p:sp>
      <p:sp>
        <p:nvSpPr>
          <p:cNvPr id="3" name="Content Placeholder 2">
            <a:extLst>
              <a:ext uri="{FF2B5EF4-FFF2-40B4-BE49-F238E27FC236}">
                <a16:creationId xmlns:a16="http://schemas.microsoft.com/office/drawing/2014/main" id="{839DD70E-0883-D9EC-792B-A0BA50F22CCA}"/>
              </a:ext>
            </a:extLst>
          </p:cNvPr>
          <p:cNvSpPr>
            <a:spLocks noGrp="1"/>
          </p:cNvSpPr>
          <p:nvPr>
            <p:ph idx="1"/>
          </p:nvPr>
        </p:nvSpPr>
        <p:spPr>
          <a:xfrm>
            <a:off x="838200" y="1268362"/>
            <a:ext cx="10515600" cy="5224511"/>
          </a:xfrm>
        </p:spPr>
        <p:txBody>
          <a:bodyPr>
            <a:normAutofit fontScale="77500" lnSpcReduction="20000"/>
          </a:bodyPr>
          <a:lstStyle/>
          <a:p>
            <a:pPr marL="457200" lvl="1" indent="0">
              <a:buNone/>
            </a:pPr>
            <a:r>
              <a:rPr lang="en-US" dirty="0"/>
              <a:t>	</a:t>
            </a:r>
          </a:p>
          <a:p>
            <a:pPr marL="457200" lvl="1" indent="0">
              <a:buNone/>
            </a:pPr>
            <a:r>
              <a:rPr lang="en-US" dirty="0"/>
              <a:t>Aden is next to fall.  British leave Aden in 1967 in the midst of civil war.  National Liberation Front takes control (1970) and declares People’s Dem. Republic of Yemen. (PDRY). PDRY backed by Russia. </a:t>
            </a:r>
          </a:p>
          <a:p>
            <a:pPr marL="457200" lvl="1" indent="0">
              <a:buNone/>
            </a:pPr>
            <a:endParaRPr lang="en-US" dirty="0"/>
          </a:p>
          <a:p>
            <a:pPr marL="457200" lvl="1" indent="0">
              <a:buNone/>
            </a:pPr>
            <a:r>
              <a:rPr lang="en-US" dirty="0"/>
              <a:t>North Yemen and South Yemen continual conflict in 1970’s characterized by instability and numerous assassinations.</a:t>
            </a:r>
          </a:p>
          <a:p>
            <a:pPr marL="457200" lvl="1" indent="0">
              <a:buNone/>
            </a:pPr>
            <a:endParaRPr lang="en-US" dirty="0"/>
          </a:p>
          <a:p>
            <a:pPr marL="457200" lvl="1" indent="0">
              <a:buNone/>
            </a:pPr>
            <a:r>
              <a:rPr lang="en-US" dirty="0"/>
              <a:t>Carter intervention (in 1979 provided 18 F5’s and Taiwanese pilots with Saudis covering the cost) resulted in final cease fire. Nonetheless, continual fighting back and forth in 1980’s. 1986 PDRY leadership in South splinters as Russian financial support dries up.</a:t>
            </a:r>
          </a:p>
          <a:p>
            <a:pPr marL="457200" lvl="1" indent="0">
              <a:buNone/>
            </a:pPr>
            <a:endParaRPr lang="en-US" dirty="0"/>
          </a:p>
          <a:p>
            <a:pPr marL="457200" lvl="1" indent="0">
              <a:buNone/>
            </a:pPr>
            <a:r>
              <a:rPr lang="en-US" dirty="0"/>
              <a:t>Oil exploration around North/South border areas led to unification in 1990</a:t>
            </a:r>
          </a:p>
          <a:p>
            <a:pPr marL="457200" lvl="1" indent="0">
              <a:buNone/>
            </a:pPr>
            <a:endParaRPr lang="en-US" dirty="0"/>
          </a:p>
          <a:p>
            <a:pPr marL="457200" lvl="1" indent="0">
              <a:buNone/>
            </a:pPr>
            <a:r>
              <a:rPr lang="en-US" dirty="0"/>
              <a:t>Ali Saleh, controlling the military becomes sole ruler of unified People’s Republic of Yemen in 1992 (President and General of the Army)</a:t>
            </a:r>
          </a:p>
          <a:p>
            <a:pPr marL="457200" lvl="1" indent="0">
              <a:buNone/>
            </a:pPr>
            <a:r>
              <a:rPr lang="en-US" dirty="0"/>
              <a:t>	</a:t>
            </a:r>
          </a:p>
          <a:p>
            <a:pPr marL="457200" lvl="1" indent="0">
              <a:buNone/>
            </a:pPr>
            <a:r>
              <a:rPr lang="en-US" dirty="0"/>
              <a:t>Yemen pretty much a backwater in the 90’s, but in 2000’s courted by US to help in “war on terror.” Ali Saleh managed situation by providing some support in war on terror while also appeasing the Saudis by allowing Wahhabism to spread within Yemen.</a:t>
            </a:r>
          </a:p>
          <a:p>
            <a:pPr marL="457200" lvl="1" indent="0">
              <a:buNone/>
            </a:pPr>
            <a:r>
              <a:rPr lang="en-US" dirty="0"/>
              <a:t>	</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662940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2287</TotalTime>
  <Words>2457</Words>
  <Application>Microsoft Macintosh PowerPoint</Application>
  <PresentationFormat>Widescreen</PresentationFormat>
  <Paragraphs>142</Paragraphs>
  <Slides>19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Who Are the Houthis?</vt:lpstr>
      <vt:lpstr>Yemen</vt:lpstr>
      <vt:lpstr>Pre Cold War Yemen  A Brief Chronology</vt:lpstr>
      <vt:lpstr> Post Ottoman Empire Developments</vt:lpstr>
      <vt:lpstr>Sunni and Shia Population</vt:lpstr>
      <vt:lpstr>The Cold War and Yemen </vt:lpstr>
      <vt:lpstr>Cold War Rivalry:  US and USSR Proxies</vt:lpstr>
      <vt:lpstr>Egypt-Saudi Arabia War in Yemen</vt:lpstr>
      <vt:lpstr>Meanwhile in the South</vt:lpstr>
      <vt:lpstr>Rise and Revolt of the Houthis</vt:lpstr>
      <vt:lpstr>Saleh and the Houthi </vt:lpstr>
      <vt:lpstr> Houthis: From Politics to Revolt</vt:lpstr>
      <vt:lpstr>Civil War, Again</vt:lpstr>
      <vt:lpstr>Arab Spring: Impact on Yemen </vt:lpstr>
      <vt:lpstr>US Policy and Yemen 2016-2017 </vt:lpstr>
      <vt:lpstr>Yemen 2017</vt:lpstr>
      <vt:lpstr>Yemen, Khashoggi and Covid, 2018-2020</vt:lpstr>
      <vt:lpstr>Biden: More of the Same</vt:lpstr>
      <vt:lpstr>Trump, 2025: Early Indicators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 Butler</dc:creator>
  <cp:lastModifiedBy>Thomas Butler</cp:lastModifiedBy>
  <cp:revision>42</cp:revision>
  <cp:lastPrinted>2025-03-22T11:22:10Z</cp:lastPrinted>
  <dcterms:created xsi:type="dcterms:W3CDTF">2025-02-25T15:08:16Z</dcterms:created>
  <dcterms:modified xsi:type="dcterms:W3CDTF">2025-03-26T17:37:56Z</dcterms:modified>
</cp:coreProperties>
</file>